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73" r:id="rId2"/>
  </p:sldIdLst>
  <p:sldSz cx="512064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36" userDrawn="1">
          <p15:clr>
            <a:srgbClr val="A4A3A4"/>
          </p15:clr>
        </p15:guide>
        <p15:guide id="2" pos="29160" userDrawn="1">
          <p15:clr>
            <a:srgbClr val="A4A3A4"/>
          </p15:clr>
        </p15:guide>
        <p15:guide id="3" pos="16128" userDrawn="1">
          <p15:clr>
            <a:srgbClr val="A4A3A4"/>
          </p15:clr>
        </p15:guide>
        <p15:guide id="4" pos="590">
          <p15:clr>
            <a:srgbClr val="A4A3A4"/>
          </p15:clr>
        </p15:guide>
        <p15:guide id="5" pos="6360" userDrawn="1">
          <p15:clr>
            <a:srgbClr val="A4A3A4"/>
          </p15:clr>
        </p15:guide>
        <p15:guide id="6" pos="299">
          <p15:clr>
            <a:srgbClr val="A4A3A4"/>
          </p15:clr>
        </p15:guide>
        <p15:guide id="7" orient="horz" pos="1248" userDrawn="1">
          <p15:clr>
            <a:srgbClr val="A4A3A4"/>
          </p15:clr>
        </p15:guide>
        <p15:guide id="8" orient="horz" pos="568">
          <p15:clr>
            <a:srgbClr val="A4A3A4"/>
          </p15:clr>
        </p15:guide>
        <p15:guide id="9" pos="21888" userDrawn="1">
          <p15:clr>
            <a:srgbClr val="A4A3A4"/>
          </p15:clr>
        </p15:guide>
        <p15:guide id="10" pos="16778">
          <p15:clr>
            <a:srgbClr val="A4A3A4"/>
          </p15:clr>
        </p15:guide>
        <p15:guide id="11" pos="10608" userDrawn="1">
          <p15:clr>
            <a:srgbClr val="A4A3A4"/>
          </p15:clr>
        </p15:guide>
        <p15:guide id="12" pos="5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ean Gordon" initials="SG [4] [2]" lastIdx="3" clrIdx="6">
    <p:extLst/>
  </p:cmAuthor>
  <p:cmAuthor id="1" name="Sean Gordon" initials="SG" lastIdx="2" clrIdx="0">
    <p:extLst/>
  </p:cmAuthor>
  <p:cmAuthor id="8" name="Sean Gordon" initials="SG [5] [2]" lastIdx="3" clrIdx="7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1" clrIdx="3">
    <p:extLst/>
  </p:cmAuthor>
  <p:cmAuthor id="5" name="Sean Gordon" initials="SG [5]" lastIdx="1" clrIdx="4">
    <p:extLst/>
  </p:cmAuthor>
  <p:cmAuthor id="6" name="Sean Gordon" initials="SG [3] [2]" lastIdx="3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49"/>
    <p:restoredTop sz="93738" autoAdjust="0"/>
  </p:normalViewPr>
  <p:slideViewPr>
    <p:cSldViewPr snapToGrid="0" snapToObjects="1">
      <p:cViewPr varScale="1">
        <p:scale>
          <a:sx n="35" d="100"/>
          <a:sy n="35" d="100"/>
        </p:scale>
        <p:origin x="1608" y="288"/>
      </p:cViewPr>
      <p:guideLst>
        <p:guide orient="horz" pos="5136"/>
        <p:guide pos="29160"/>
        <p:guide pos="16128"/>
        <p:guide pos="590"/>
        <p:guide pos="6360"/>
        <p:guide pos="299"/>
        <p:guide orient="horz" pos="1248"/>
        <p:guide orient="horz" pos="568"/>
        <p:guide pos="21888"/>
        <p:guide pos="16778"/>
        <p:guide pos="10608"/>
        <p:guide pos="5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4916-2EE5-1540-BD62-1BE903B74790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3391-0F17-3842-A730-62361FAE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Datatypes: Swaths,</a:t>
            </a:r>
            <a:r>
              <a:rPr lang="en-US" baseline="0" dirty="0" smtClean="0"/>
              <a:t> time, series grids. IDL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Common framework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Community conventions are important as they provide a convention to describe datatypes that are specific to their domain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Communities use </a:t>
            </a:r>
            <a:r>
              <a:rPr lang="en-US" baseline="0" dirty="0" err="1" smtClean="0"/>
              <a:t>hdf</a:t>
            </a:r>
            <a:r>
              <a:rPr lang="en-US" baseline="0" dirty="0" smtClean="0"/>
              <a:t> by creating metadata and data structure conventions describing datatypes that are specific to their domain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Communities customize HDF by creating metadata and data structure conventions for describing datatypes that are specific to their domain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</a:t>
            </a:r>
            <a:r>
              <a:rPr lang="en-US" baseline="0" dirty="0" err="1" smtClean="0"/>
              <a:t>qcode</a:t>
            </a:r>
            <a:r>
              <a:rPr lang="en-US" baseline="0" dirty="0" smtClean="0"/>
              <a:t> poster number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Consider adding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is a tool that uses </a:t>
            </a:r>
            <a:r>
              <a:rPr lang="en-US" baseline="0" dirty="0" err="1" smtClean="0"/>
              <a:t>hdf</a:t>
            </a:r>
            <a:r>
              <a:rPr lang="en-US" baseline="0" dirty="0" smtClean="0"/>
              <a:t> as a format .mat wrapper around </a:t>
            </a:r>
            <a:r>
              <a:rPr lang="en-US" baseline="0" dirty="0" err="1" smtClean="0"/>
              <a:t>hdf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44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2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jpg"/><Relationship Id="rId20" Type="http://schemas.openxmlformats.org/officeDocument/2006/relationships/hyperlink" Target="http://www.hdfgroup.org/HDF5/" TargetMode="External"/><Relationship Id="rId21" Type="http://schemas.openxmlformats.org/officeDocument/2006/relationships/hyperlink" Target="http://www.neonscience.org/" TargetMode="External"/><Relationship Id="rId22" Type="http://schemas.openxmlformats.org/officeDocument/2006/relationships/image" Target="../media/image14.jpg"/><Relationship Id="rId23" Type="http://schemas.openxmlformats.org/officeDocument/2006/relationships/hyperlink" Target="https://arxiv.org/abs/1505.06421" TargetMode="External"/><Relationship Id="rId24" Type="http://schemas.openxmlformats.org/officeDocument/2006/relationships/image" Target="../media/image15.png"/><Relationship Id="rId25" Type="http://schemas.openxmlformats.org/officeDocument/2006/relationships/hyperlink" Target="http://www.opennavsurf.org/" TargetMode="External"/><Relationship Id="rId26" Type="http://schemas.openxmlformats.org/officeDocument/2006/relationships/image" Target="../media/image16.png"/><Relationship Id="rId27" Type="http://schemas.openxmlformats.org/officeDocument/2006/relationships/image" Target="../media/image17.png"/><Relationship Id="rId28" Type="http://schemas.openxmlformats.org/officeDocument/2006/relationships/image" Target="../media/image18.png"/><Relationship Id="rId29" Type="http://schemas.openxmlformats.org/officeDocument/2006/relationships/image" Target="../media/image19.jpg"/><Relationship Id="rId30" Type="http://schemas.openxmlformats.org/officeDocument/2006/relationships/hyperlink" Target="http://seismic-data.org/" TargetMode="External"/><Relationship Id="rId31" Type="http://schemas.openxmlformats.org/officeDocument/2006/relationships/image" Target="../media/image20.png"/><Relationship Id="rId32" Type="http://schemas.openxmlformats.org/officeDocument/2006/relationships/hyperlink" Target="https://seismic-data.org/" TargetMode="External"/><Relationship Id="rId10" Type="http://schemas.openxmlformats.org/officeDocument/2006/relationships/image" Target="../media/image7.png"/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0.JPG"/><Relationship Id="rId14" Type="http://schemas.openxmlformats.org/officeDocument/2006/relationships/image" Target="../media/image11.jpg"/><Relationship Id="rId15" Type="http://schemas.openxmlformats.org/officeDocument/2006/relationships/hyperlink" Target="https://github.com/krischer/ASDF/wiki" TargetMode="External"/><Relationship Id="rId16" Type="http://schemas.openxmlformats.org/officeDocument/2006/relationships/image" Target="../media/image12.png"/><Relationship Id="rId17" Type="http://schemas.openxmlformats.org/officeDocument/2006/relationships/hyperlink" Target="https://www.whitehouse.gov/sites/default/files/microsites/ostp/common_framework_for_earth_observation_data.pdf" TargetMode="External"/><Relationship Id="rId18" Type="http://schemas.openxmlformats.org/officeDocument/2006/relationships/image" Target="../media/image13.png"/><Relationship Id="rId19" Type="http://schemas.openxmlformats.org/officeDocument/2006/relationships/hyperlink" Target="http://www.unidata.ucar.edu/software/netcdf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cgordon@hdfgroup.org)" TargetMode="External"/><Relationship Id="rId4" Type="http://schemas.openxmlformats.org/officeDocument/2006/relationships/image" Target="../media/image1.tiff"/><Relationship Id="rId5" Type="http://schemas.openxmlformats.org/officeDocument/2006/relationships/image" Target="../media/image2.jpe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076142" y="803360"/>
            <a:ext cx="46911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The </a:t>
            </a:r>
            <a:r>
              <a:rPr lang="en-US" sz="9600" dirty="0" smtClean="0"/>
              <a:t>HDF5 </a:t>
            </a:r>
            <a:r>
              <a:rPr lang="en-US" sz="9600" dirty="0"/>
              <a:t>Data Format: High Performance Interoperability for Earth Science Communities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19234" y="2373020"/>
            <a:ext cx="29577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Sean </a:t>
            </a:r>
            <a:r>
              <a:rPr lang="en-US" sz="4800" dirty="0" smtClean="0"/>
              <a:t>Gordon </a:t>
            </a:r>
            <a:r>
              <a:rPr lang="en-US" sz="4800" dirty="0"/>
              <a:t>(</a:t>
            </a:r>
            <a:r>
              <a:rPr lang="en-US" sz="4800" dirty="0">
                <a:hlinkClick r:id="rId3"/>
              </a:rPr>
              <a:t>scgordon@hdfgroup.org</a:t>
            </a:r>
            <a:r>
              <a:rPr lang="en-US" sz="4800" dirty="0" smtClean="0">
                <a:hlinkClick r:id="rId3"/>
              </a:rPr>
              <a:t>)</a:t>
            </a:r>
            <a:r>
              <a:rPr lang="en-US" sz="4800" dirty="0" smtClean="0"/>
              <a:t>, Ted Habermann, and John </a:t>
            </a:r>
            <a:r>
              <a:rPr lang="en-US" sz="4800" dirty="0" err="1" smtClean="0"/>
              <a:t>Kozimor</a:t>
            </a:r>
            <a:r>
              <a:rPr lang="en-US" sz="4800" dirty="0" smtClean="0"/>
              <a:t>, The HDF Group</a:t>
            </a:r>
            <a:r>
              <a:rPr lang="en-US" sz="4800" dirty="0"/>
              <a:t>. Lindsay Powers, </a:t>
            </a:r>
            <a:r>
              <a:rPr lang="en-US" sz="4800" dirty="0" smtClean="0"/>
              <a:t>USGS  </a:t>
            </a:r>
            <a:endParaRPr lang="en-US" sz="4800" dirty="0"/>
          </a:p>
        </p:txBody>
      </p:sp>
      <p:pic>
        <p:nvPicPr>
          <p:cNvPr id="7" name="Picture 6" descr="logo_bluegreen_txt_mac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3437" y="2298365"/>
            <a:ext cx="4032658" cy="215366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076142" y="3700068"/>
            <a:ext cx="4121729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HDF5 is a high-performance </a:t>
            </a:r>
            <a:r>
              <a:rPr lang="en-US" sz="5400" dirty="0" smtClean="0"/>
              <a:t>information container available for many languages and computing platforms.</a:t>
            </a:r>
          </a:p>
          <a:p>
            <a:endParaRPr lang="en-US" sz="1000" dirty="0"/>
          </a:p>
          <a:p>
            <a:r>
              <a:rPr lang="en-US" sz="5400" dirty="0" smtClean="0"/>
              <a:t>Communities </a:t>
            </a:r>
            <a:r>
              <a:rPr lang="en-US" sz="5400" dirty="0"/>
              <a:t>customize </a:t>
            </a:r>
            <a:r>
              <a:rPr lang="en-US" sz="5400" dirty="0" smtClean="0"/>
              <a:t>HDF5 </a:t>
            </a:r>
            <a:r>
              <a:rPr lang="en-US" sz="5400" dirty="0"/>
              <a:t>by creating </a:t>
            </a:r>
            <a:r>
              <a:rPr lang="en-US" sz="5400" dirty="0" smtClean="0"/>
              <a:t>conventions for metadata </a:t>
            </a:r>
            <a:r>
              <a:rPr lang="en-US" sz="5400" dirty="0"/>
              <a:t>and data </a:t>
            </a:r>
            <a:r>
              <a:rPr lang="en-US" sz="5400" dirty="0" smtClean="0"/>
              <a:t>structures that </a:t>
            </a:r>
            <a:r>
              <a:rPr lang="en-US" sz="5400" dirty="0"/>
              <a:t>are specific to their </a:t>
            </a:r>
            <a:r>
              <a:rPr lang="en-US" sz="5400" dirty="0" smtClean="0"/>
              <a:t>domains.</a:t>
            </a:r>
          </a:p>
          <a:p>
            <a:endParaRPr lang="en-US" sz="1000" dirty="0"/>
          </a:p>
          <a:p>
            <a:r>
              <a:rPr lang="en-US" sz="5400" dirty="0" smtClean="0"/>
              <a:t>HDF5 </a:t>
            </a:r>
            <a:r>
              <a:rPr lang="en-US" sz="5400" dirty="0" smtClean="0"/>
              <a:t>is a standard foundation for storing, sharing, and reusing data from these communities.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2529" y="13438273"/>
            <a:ext cx="2857500" cy="28575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2546062" y="11255285"/>
            <a:ext cx="4270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Atmospheric Science and Oceanography</a:t>
            </a:r>
            <a:endParaRPr lang="en-US" sz="36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607" y="12971448"/>
            <a:ext cx="3043259" cy="251346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019795" y="11537537"/>
            <a:ext cx="3570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Earth Observation</a:t>
            </a:r>
            <a:endParaRPr lang="en-US" sz="36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308" y="7861756"/>
            <a:ext cx="6069123" cy="429896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314" y="6929436"/>
            <a:ext cx="6134100" cy="13208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8897" y="20019540"/>
            <a:ext cx="5876880" cy="106174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652" y="16042094"/>
            <a:ext cx="2908786" cy="2464813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8015735" y="14093949"/>
            <a:ext cx="2425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Seismology</a:t>
            </a:r>
            <a:endParaRPr lang="en-US" sz="3600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628" y="11011720"/>
            <a:ext cx="2904350" cy="290435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40" y="20132093"/>
            <a:ext cx="3958020" cy="158931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537798" y="15240576"/>
            <a:ext cx="3853499" cy="3171419"/>
            <a:chOff x="1341048" y="14911075"/>
            <a:chExt cx="3853499" cy="3171419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1048" y="14911075"/>
              <a:ext cx="3853499" cy="2535527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442275" y="17436163"/>
              <a:ext cx="16510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Ecology</a:t>
              </a:r>
              <a:endParaRPr lang="en-US" sz="3600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5106447" y="21947583"/>
            <a:ext cx="3981781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BAG  </a:t>
            </a:r>
          </a:p>
          <a:p>
            <a:pPr algn="ctr"/>
            <a:r>
              <a:rPr lang="en-US" sz="3600" dirty="0" smtClean="0"/>
              <a:t>Tabular </a:t>
            </a:r>
            <a:r>
              <a:rPr lang="en-US" sz="3600" dirty="0"/>
              <a:t>metadata</a:t>
            </a:r>
          </a:p>
          <a:p>
            <a:pPr algn="ctr"/>
            <a:r>
              <a:rPr lang="en-US" sz="3600" dirty="0"/>
              <a:t>Annotations</a:t>
            </a:r>
          </a:p>
          <a:p>
            <a:pPr algn="ctr"/>
            <a:r>
              <a:rPr lang="en-US" sz="3600" dirty="0"/>
              <a:t>Grids</a:t>
            </a:r>
          </a:p>
          <a:p>
            <a:pPr algn="ctr"/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4723599" y="16076183"/>
            <a:ext cx="47592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HDF-EOS</a:t>
            </a:r>
          </a:p>
          <a:p>
            <a:pPr algn="ctr"/>
            <a:r>
              <a:rPr lang="en-US" sz="3600" dirty="0"/>
              <a:t>Swaths</a:t>
            </a:r>
          </a:p>
          <a:p>
            <a:pPr algn="ctr"/>
            <a:r>
              <a:rPr lang="en-US" sz="3600" dirty="0"/>
              <a:t>Multi-dimensional Grids</a:t>
            </a:r>
          </a:p>
          <a:p>
            <a:pPr algn="ctr"/>
            <a:r>
              <a:rPr lang="en-US" sz="3600" dirty="0"/>
              <a:t>Zonal </a:t>
            </a:r>
            <a:r>
              <a:rPr lang="en-US" sz="3600" dirty="0" smtClean="0"/>
              <a:t>Averages</a:t>
            </a:r>
            <a:endParaRPr lang="en-US" sz="3600" dirty="0"/>
          </a:p>
          <a:p>
            <a:pPr algn="ctr"/>
            <a:r>
              <a:rPr lang="en-US" sz="3600" dirty="0" smtClean="0"/>
              <a:t>Points</a:t>
            </a:r>
            <a:endParaRPr lang="en-US" sz="3600" dirty="0"/>
          </a:p>
        </p:txBody>
      </p:sp>
      <p:sp>
        <p:nvSpPr>
          <p:cNvPr id="50" name="TextBox 49"/>
          <p:cNvSpPr txBox="1"/>
          <p:nvPr/>
        </p:nvSpPr>
        <p:spPr>
          <a:xfrm>
            <a:off x="8661640" y="19166111"/>
            <a:ext cx="50808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ASDF</a:t>
            </a:r>
          </a:p>
          <a:p>
            <a:pPr algn="ctr"/>
            <a:r>
              <a:rPr lang="en-US" sz="3600" dirty="0" smtClean="0"/>
              <a:t>Station &amp; Event Metadata</a:t>
            </a:r>
          </a:p>
          <a:p>
            <a:pPr algn="ctr"/>
            <a:r>
              <a:rPr lang="en-US" sz="3600" dirty="0" smtClean="0"/>
              <a:t>Waveforms</a:t>
            </a:r>
          </a:p>
          <a:p>
            <a:pPr algn="ctr"/>
            <a:r>
              <a:rPr lang="en-US" sz="3600" dirty="0" smtClean="0"/>
              <a:t>Provenance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8609790" y="20106291"/>
            <a:ext cx="40208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/>
              <a:t>FITSinHDF</a:t>
            </a:r>
            <a:endParaRPr lang="en-US" sz="5400" dirty="0"/>
          </a:p>
          <a:p>
            <a:pPr algn="ctr"/>
            <a:r>
              <a:rPr lang="en-US" sz="3600" dirty="0" smtClean="0"/>
              <a:t>Planetary and Solar</a:t>
            </a:r>
          </a:p>
          <a:p>
            <a:pPr algn="ctr"/>
            <a:r>
              <a:rPr lang="en-US" sz="3600" dirty="0" smtClean="0"/>
              <a:t>Imagery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9960" y="21990184"/>
            <a:ext cx="56915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NEON HDF5</a:t>
            </a:r>
          </a:p>
          <a:p>
            <a:pPr algn="ctr"/>
            <a:r>
              <a:rPr lang="en-US" sz="3600" dirty="0" smtClean="0"/>
              <a:t>Observation Time Series</a:t>
            </a:r>
          </a:p>
          <a:p>
            <a:pPr algn="ctr"/>
            <a:r>
              <a:rPr lang="en-US" sz="3600" dirty="0" smtClean="0"/>
              <a:t>Model Results</a:t>
            </a:r>
          </a:p>
          <a:p>
            <a:pPr algn="ctr"/>
            <a:r>
              <a:rPr lang="en-US" sz="3600" dirty="0" smtClean="0"/>
              <a:t>Point Clouds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139940" y="1020021"/>
            <a:ext cx="4619892" cy="120924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mr-IN" dirty="0"/>
              <a:t>IN23C-1780 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8499128" y="10618235"/>
            <a:ext cx="5485742" cy="5015137"/>
            <a:chOff x="38499128" y="10618235"/>
            <a:chExt cx="5485742" cy="5015137"/>
          </a:xfrm>
        </p:grpSpPr>
        <p:sp>
          <p:nvSpPr>
            <p:cNvPr id="61" name="TextBox 60"/>
            <p:cNvSpPr txBox="1"/>
            <p:nvPr/>
          </p:nvSpPr>
          <p:spPr>
            <a:xfrm>
              <a:off x="38499128" y="14987041"/>
              <a:ext cx="54857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/>
                <a:t>Planetary Science</a:t>
              </a:r>
              <a:endParaRPr lang="en-US" sz="3600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26" r="21736"/>
            <a:stretch/>
          </p:blipFill>
          <p:spPr>
            <a:xfrm>
              <a:off x="39097007" y="10618235"/>
              <a:ext cx="4289985" cy="4179468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31907230" y="16894778"/>
            <a:ext cx="5548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 smtClean="0"/>
              <a:t>NetCDF</a:t>
            </a:r>
            <a:r>
              <a:rPr lang="en-US" sz="5400" dirty="0" smtClean="0"/>
              <a:t> / CF</a:t>
            </a:r>
            <a:endParaRPr lang="en-US" sz="5400" dirty="0"/>
          </a:p>
          <a:p>
            <a:pPr algn="ctr"/>
            <a:r>
              <a:rPr lang="en-US" sz="3600" dirty="0" smtClean="0"/>
              <a:t>Multi-dimensional Grids</a:t>
            </a:r>
          </a:p>
          <a:p>
            <a:pPr algn="ctr"/>
            <a:r>
              <a:rPr lang="en-US" sz="3600" dirty="0" smtClean="0"/>
              <a:t>Discreet Sampling Features</a:t>
            </a:r>
          </a:p>
        </p:txBody>
      </p:sp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75"/>
          <a:stretch/>
        </p:blipFill>
        <p:spPr>
          <a:xfrm>
            <a:off x="9041296" y="22483300"/>
            <a:ext cx="4723369" cy="5149503"/>
          </a:xfrm>
          <a:prstGeom prst="rect">
            <a:avLst/>
          </a:prstGeom>
          <a:solidFill>
            <a:schemeClr val="bg1"/>
          </a:solidFill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69452" y="8645689"/>
            <a:ext cx="5857824" cy="77147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23961660" y="14748597"/>
            <a:ext cx="6259306" cy="28007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5.2.1 Data Formats</a:t>
            </a:r>
          </a:p>
          <a:p>
            <a:r>
              <a:rPr lang="en-US" sz="2800" dirty="0" smtClean="0"/>
              <a:t>For numerical data: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err="1" smtClean="0"/>
              <a:t>NetCDF</a:t>
            </a:r>
            <a:r>
              <a:rPr lang="en-US" sz="2400" dirty="0" smtClean="0"/>
              <a:t>/HDF5 (Network Common Data Form, </a:t>
            </a:r>
            <a:r>
              <a:rPr lang="en-US" sz="2400" dirty="0" smtClean="0">
                <a:hlinkClick r:id="rId19"/>
              </a:rPr>
              <a:t>http://www.unidata.ucar.edu/software/netcdf</a:t>
            </a:r>
            <a:r>
              <a:rPr lang="en-US" sz="2400" dirty="0" smtClean="0"/>
              <a:t>). NetCDF4 used HDF5 (Hierarchical Data Format, </a:t>
            </a:r>
            <a:r>
              <a:rPr lang="en-US" sz="2400" dirty="0" smtClean="0">
                <a:hlinkClick r:id="rId20"/>
              </a:rPr>
              <a:t>http://www.hdfgroup.org/HDF5/</a:t>
            </a:r>
            <a:r>
              <a:rPr lang="en-US" sz="2400" dirty="0" smtClean="0"/>
              <a:t>) as its storage layer.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9041296" y="27721516"/>
            <a:ext cx="5011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hlinkClick r:id="rId15"/>
              </a:rPr>
              <a:t>https://</a:t>
            </a:r>
            <a:r>
              <a:rPr lang="en-US" sz="2400" i="1" dirty="0" err="1" smtClean="0">
                <a:hlinkClick r:id="rId15"/>
              </a:rPr>
              <a:t>github.com</a:t>
            </a:r>
            <a:r>
              <a:rPr lang="en-US" sz="2400" i="1" dirty="0" smtClean="0">
                <a:hlinkClick r:id="rId15"/>
              </a:rPr>
              <a:t>/</a:t>
            </a:r>
            <a:r>
              <a:rPr lang="en-US" sz="2400" i="1" dirty="0" err="1" smtClean="0">
                <a:hlinkClick r:id="rId15"/>
              </a:rPr>
              <a:t>krischer</a:t>
            </a:r>
            <a:r>
              <a:rPr lang="en-US" sz="2400" i="1" dirty="0" smtClean="0">
                <a:hlinkClick r:id="rId15"/>
              </a:rPr>
              <a:t>/ASDF/wiki</a:t>
            </a:r>
            <a:endParaRPr lang="en-US" sz="2400" i="1" dirty="0"/>
          </a:p>
        </p:txBody>
      </p:sp>
      <p:pic>
        <p:nvPicPr>
          <p:cNvPr id="42" name="Picture 41" descr="hdf5_structure3.jpg">
            <a:hlinkClick r:id="rId21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22" y="26447927"/>
            <a:ext cx="5481852" cy="364937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1" name="Rectangle 50">
            <a:hlinkClick r:id="rId21"/>
          </p:cNvPr>
          <p:cNvSpPr/>
          <p:nvPr/>
        </p:nvSpPr>
        <p:spPr>
          <a:xfrm>
            <a:off x="2144522" y="30112858"/>
            <a:ext cx="3790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hlinkClick r:id="rId21"/>
              </a:rPr>
              <a:t>http://</a:t>
            </a:r>
            <a:r>
              <a:rPr lang="en-US" sz="2400" i="1" dirty="0" err="1">
                <a:hlinkClick r:id="rId21"/>
              </a:rPr>
              <a:t>www.neonscience.org</a:t>
            </a:r>
            <a:endParaRPr lang="en-US" sz="2400" i="1" dirty="0"/>
          </a:p>
        </p:txBody>
      </p:sp>
      <p:pic>
        <p:nvPicPr>
          <p:cNvPr id="11" name="Picture 10">
            <a:hlinkClick r:id="rId23"/>
          </p:cNvPr>
          <p:cNvPicPr>
            <a:picLocks noChangeAspect="1"/>
          </p:cNvPicPr>
          <p:nvPr/>
        </p:nvPicPr>
        <p:blipFill rotWithShape="1">
          <a:blip r:embed="rId24"/>
          <a:srcRect l="43272"/>
          <a:stretch/>
        </p:blipFill>
        <p:spPr>
          <a:xfrm>
            <a:off x="38269807" y="22483300"/>
            <a:ext cx="4700800" cy="3707684"/>
          </a:xfrm>
          <a:prstGeom prst="rect">
            <a:avLst/>
          </a:prstGeom>
          <a:solidFill>
            <a:schemeClr val="bg1"/>
          </a:solidFill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Rectangle 16">
            <a:hlinkClick r:id="rId23"/>
          </p:cNvPr>
          <p:cNvSpPr/>
          <p:nvPr/>
        </p:nvSpPr>
        <p:spPr>
          <a:xfrm>
            <a:off x="38269807" y="26285285"/>
            <a:ext cx="4345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hlinkClick r:id="rId23"/>
              </a:rPr>
              <a:t>https://</a:t>
            </a:r>
            <a:r>
              <a:rPr lang="en-US" sz="2400" i="1" dirty="0" err="1">
                <a:hlinkClick r:id="rId23"/>
              </a:rPr>
              <a:t>arxiv.org</a:t>
            </a:r>
            <a:r>
              <a:rPr lang="en-US" sz="2400" i="1" dirty="0">
                <a:hlinkClick r:id="rId23"/>
              </a:rPr>
              <a:t>/abs/1505.06421</a:t>
            </a:r>
            <a:endParaRPr lang="en-US" sz="2400" i="1" dirty="0"/>
          </a:p>
        </p:txBody>
      </p:sp>
      <p:pic>
        <p:nvPicPr>
          <p:cNvPr id="46" name="Picture 45" descr="BAGMandatory.png">
            <a:hlinkClick r:id="rId25"/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5356" y="26516118"/>
            <a:ext cx="5148338" cy="4300537"/>
          </a:xfrm>
          <a:prstGeom prst="rect">
            <a:avLst/>
          </a:prstGeom>
          <a:solidFill>
            <a:schemeClr val="bg1"/>
          </a:solidFill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Rectangle 17"/>
          <p:cNvSpPr/>
          <p:nvPr/>
        </p:nvSpPr>
        <p:spPr>
          <a:xfrm>
            <a:off x="44615356" y="30878901"/>
            <a:ext cx="3776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hlinkClick r:id="rId25"/>
              </a:rPr>
              <a:t>http://</a:t>
            </a:r>
            <a:r>
              <a:rPr lang="en-US" sz="2400" i="1" dirty="0" err="1">
                <a:hlinkClick r:id="rId25"/>
              </a:rPr>
              <a:t>www.opennavsurf.org</a:t>
            </a:r>
            <a:endParaRPr lang="en-US" sz="2400" i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44836244" y="15182705"/>
            <a:ext cx="4522186" cy="3970533"/>
            <a:chOff x="44836244" y="15182705"/>
            <a:chExt cx="4522186" cy="3970533"/>
          </a:xfrm>
        </p:grpSpPr>
        <p:sp>
          <p:nvSpPr>
            <p:cNvPr id="58" name="TextBox 57"/>
            <p:cNvSpPr txBox="1"/>
            <p:nvPr/>
          </p:nvSpPr>
          <p:spPr>
            <a:xfrm>
              <a:off x="45895517" y="18506907"/>
              <a:ext cx="25880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Hydrography</a:t>
              </a:r>
              <a:endParaRPr lang="en-US" sz="3600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36244" y="15182705"/>
              <a:ext cx="4522186" cy="32551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250" y="19590024"/>
            <a:ext cx="23273522" cy="12631042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27242562" y="30587278"/>
            <a:ext cx="9845502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HDF5 Container: Capabilities and Future Directions.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/>
          <a:stretch/>
        </p:blipFill>
        <p:spPr>
          <a:xfrm>
            <a:off x="32113728" y="8161968"/>
            <a:ext cx="5292113" cy="296230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8524604" y="18553073"/>
            <a:ext cx="4628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Harvard-Smithsonian </a:t>
            </a:r>
            <a:r>
              <a:rPr lang="en-US" sz="3600" dirty="0" smtClean="0"/>
              <a:t>Center for Astrophysics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9392999" y="15452535"/>
            <a:ext cx="2910626" cy="3375601"/>
            <a:chOff x="9392999" y="15452535"/>
            <a:chExt cx="2910626" cy="3375601"/>
          </a:xfrm>
        </p:grpSpPr>
        <p:pic>
          <p:nvPicPr>
            <p:cNvPr id="28" name="Picture 27">
              <a:hlinkClick r:id="rId30"/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9392999" y="15452535"/>
              <a:ext cx="2910626" cy="2897151"/>
            </a:xfrm>
            <a:prstGeom prst="rect">
              <a:avLst/>
            </a:prstGeom>
          </p:spPr>
        </p:pic>
        <p:sp>
          <p:nvSpPr>
            <p:cNvPr id="68" name="Rectangle 67"/>
            <p:cNvSpPr/>
            <p:nvPr/>
          </p:nvSpPr>
          <p:spPr>
            <a:xfrm>
              <a:off x="9748381" y="18243361"/>
              <a:ext cx="234660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i="1" smtClean="0">
                  <a:hlinkClick r:id="rId32"/>
                </a:rPr>
                <a:t>Seismic-Data</a:t>
              </a:r>
              <a:endParaRPr lang="en-US" sz="32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843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10148</TotalTime>
  <Words>283</Words>
  <Application>Microsoft Macintosh PowerPoint</Application>
  <PresentationFormat>Custom</PresentationFormat>
  <Paragraphs>61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Calibri Light</vt:lpstr>
      <vt:lpstr>Mangal</vt:lpstr>
      <vt:lpstr>Times New Roman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Ted Habermann</cp:lastModifiedBy>
  <cp:revision>241</cp:revision>
  <dcterms:created xsi:type="dcterms:W3CDTF">2015-11-23T22:19:17Z</dcterms:created>
  <dcterms:modified xsi:type="dcterms:W3CDTF">2016-11-23T19:56:01Z</dcterms:modified>
</cp:coreProperties>
</file>